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INTEGRALS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556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CONTENT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What Integration is.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Geometrical Interpretation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Properties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Basic Formula 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Methods of Integration 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Integration By Parts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Practice Questions .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Definite </a:t>
            </a:r>
            <a:r>
              <a:rPr lang="en-US" sz="3200" dirty="0" smtClean="0">
                <a:solidFill>
                  <a:srgbClr val="FFFF00"/>
                </a:solidFill>
              </a:rPr>
              <a:t>Integrals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Areas of Curves</a:t>
            </a:r>
          </a:p>
          <a:p>
            <a:pPr algn="l"/>
            <a:endParaRPr lang="en-US" sz="3200" dirty="0" smtClean="0">
              <a:solidFill>
                <a:srgbClr val="FFFF00"/>
              </a:solidFill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Methods of Integration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Integration by Partial Fractions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rational function is ratio of two polynomials of the form p(x)/q(x) = t(x) + h(x)/q(x), where p(x) and q(x) are polynomials in x and q(x) ≠ 0. If degree of p(x) &gt; degree of q(x), then we may divide p(x) by q(x) so that , where t(x) is a polynomial in x which can be integrated easily and degree of h(x) is less than the degree of q(x) .h(x)/q(x)  can be integrated by expressing h(x)/q(x)  as the sum of partial fractions of the following type(next slides)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Partial Fractions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Methods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nt4f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220" y="1447800"/>
            <a:ext cx="5611780" cy="4495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Exercise-1</a:t>
            </a:r>
            <a:endParaRPr lang="en-US" dirty="0"/>
          </a:p>
        </p:txBody>
      </p:sp>
      <p:pic>
        <p:nvPicPr>
          <p:cNvPr id="4" name="Content Placeholder 3" descr="x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740" y="1935163"/>
            <a:ext cx="4646519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04088"/>
            <a:ext cx="6324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Exercise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x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981200"/>
            <a:ext cx="6324600" cy="4191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Exercise</a:t>
            </a:r>
            <a:endParaRPr lang="en-US" dirty="0"/>
          </a:p>
        </p:txBody>
      </p:sp>
      <p:pic>
        <p:nvPicPr>
          <p:cNvPr id="4" name="Content Placeholder 3" descr="xx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133600"/>
            <a:ext cx="4572000" cy="352049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Integration By  Parts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ntegration bypart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324" y="1371600"/>
            <a:ext cx="7593351" cy="4953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Integration By  Parts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ntby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47800"/>
            <a:ext cx="7315200" cy="51053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For u…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example i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19200"/>
            <a:ext cx="6858000" cy="49990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Examples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exampl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371601"/>
            <a:ext cx="6019799" cy="5257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Definite Integrals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ef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836" y="2153168"/>
            <a:ext cx="7354327" cy="395342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What Integral is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Integration is the inverse process of differentiation. In the differential calculus, we are given a function and we have to find the derivative or differential of this function, but in the integral calculus, we are to find a function whose differential is given. Thus, integration is a process which is the inverse of differentiation.</a:t>
            </a:r>
            <a:br>
              <a:rPr lang="en-US" dirty="0" smtClean="0"/>
            </a:br>
            <a:r>
              <a:rPr lang="en-US" dirty="0" smtClean="0"/>
              <a:t>Then, ∫f(x) </a:t>
            </a:r>
            <a:r>
              <a:rPr lang="en-US" dirty="0" err="1" smtClean="0"/>
              <a:t>dx</a:t>
            </a:r>
            <a:r>
              <a:rPr lang="en-US" dirty="0" smtClean="0"/>
              <a:t> = F(x) + C, these integrals are called indefinite integrals or general integrals. C is an arbitrary constant by varying which one gets different anti-derivatives of the given function.</a:t>
            </a:r>
            <a:br>
              <a:rPr lang="en-US" dirty="0" smtClean="0"/>
            </a:br>
            <a:r>
              <a:rPr lang="en-US" dirty="0" smtClean="0"/>
              <a:t>Note: Derivative of a function is unique but a function can have infinite anti-derivatives or integrals.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Definite Integrals</a:t>
            </a:r>
            <a:endParaRPr lang="en-US" dirty="0"/>
          </a:p>
        </p:txBody>
      </p:sp>
      <p:pic>
        <p:nvPicPr>
          <p:cNvPr id="4" name="Content Placeholder 3" descr="def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5401"/>
            <a:ext cx="6553200" cy="50292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Definite Integrals</a:t>
            </a:r>
            <a:endParaRPr lang="en-US" dirty="0"/>
          </a:p>
        </p:txBody>
      </p:sp>
      <p:pic>
        <p:nvPicPr>
          <p:cNvPr id="4" name="Content Placeholder 3" descr="def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628" y="1371601"/>
            <a:ext cx="6324743" cy="4953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Definite Integrals</a:t>
            </a:r>
            <a:endParaRPr lang="en-US" dirty="0"/>
          </a:p>
        </p:txBody>
      </p:sp>
      <p:pic>
        <p:nvPicPr>
          <p:cNvPr id="4" name="Content Placeholder 3" descr="def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325" y="1143001"/>
            <a:ext cx="7021350" cy="5181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Properties of Definite Integrals</a:t>
            </a:r>
            <a:endParaRPr lang="en-US" dirty="0"/>
          </a:p>
        </p:txBody>
      </p:sp>
      <p:pic>
        <p:nvPicPr>
          <p:cNvPr id="4" name="Content Placeholder 3" descr="def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143001"/>
            <a:ext cx="6858000" cy="5181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Properties of Definite Integrals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ef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1600200"/>
            <a:ext cx="6858000" cy="458736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Area of Curves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ef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204" y="1905000"/>
            <a:ext cx="7484396" cy="42672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Area Between Curves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bounded by two curves y = F (x) and y = G (x) between x = a and x = b is given by..</a:t>
            </a:r>
          </a:p>
          <a:p>
            <a:endParaRPr lang="en-US" dirty="0"/>
          </a:p>
        </p:txBody>
      </p:sp>
      <p:pic>
        <p:nvPicPr>
          <p:cNvPr id="6" name="Picture 5" descr="def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0"/>
            <a:ext cx="5105400" cy="26966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Area Between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bounded by two curves x = f(y) and x = g(y) between y=c and y=d is given by 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ef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95600"/>
            <a:ext cx="3276600" cy="2409596"/>
          </a:xfrm>
          <a:prstGeom prst="rect">
            <a:avLst/>
          </a:prstGeom>
        </p:spPr>
      </p:pic>
      <p:pic>
        <p:nvPicPr>
          <p:cNvPr id="5" name="Picture 4" descr="def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438400"/>
            <a:ext cx="2279902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Area Between Curves</a:t>
            </a:r>
            <a:endParaRPr lang="en-US" dirty="0"/>
          </a:p>
        </p:txBody>
      </p:sp>
      <p:pic>
        <p:nvPicPr>
          <p:cNvPr id="4" name="Content Placeholder 3" descr="def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982" y="1935163"/>
            <a:ext cx="5654035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Geometrical Interpretation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eointegr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731" y="1219200"/>
            <a:ext cx="7792538" cy="502552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Properties of Indefinite Integral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) ∫[f(x) + g(x)] </a:t>
            </a:r>
            <a:r>
              <a:rPr lang="en-US" dirty="0" err="1" smtClean="0">
                <a:solidFill>
                  <a:srgbClr val="00B050"/>
                </a:solidFill>
              </a:rPr>
              <a:t>dx</a:t>
            </a:r>
            <a:r>
              <a:rPr lang="en-US" dirty="0" smtClean="0">
                <a:solidFill>
                  <a:srgbClr val="00B050"/>
                </a:solidFill>
              </a:rPr>
              <a:t> = ∫f(x) </a:t>
            </a:r>
            <a:r>
              <a:rPr lang="en-US" dirty="0" err="1" smtClean="0">
                <a:solidFill>
                  <a:srgbClr val="00B050"/>
                </a:solidFill>
              </a:rPr>
              <a:t>dx</a:t>
            </a:r>
            <a:r>
              <a:rPr lang="en-US" dirty="0" smtClean="0">
                <a:solidFill>
                  <a:srgbClr val="00B050"/>
                </a:solidFill>
              </a:rPr>
              <a:t> + ∫g(x) </a:t>
            </a:r>
            <a:r>
              <a:rPr lang="en-US" dirty="0" err="1" smtClean="0">
                <a:solidFill>
                  <a:srgbClr val="00B050"/>
                </a:solidFill>
              </a:rPr>
              <a:t>dx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(ii) For any real number k, ∫k f(x) </a:t>
            </a:r>
            <a:r>
              <a:rPr lang="en-US" dirty="0" err="1" smtClean="0">
                <a:solidFill>
                  <a:srgbClr val="FF0000"/>
                </a:solidFill>
              </a:rPr>
              <a:t>dx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k∫f</a:t>
            </a:r>
            <a:r>
              <a:rPr lang="en-US" dirty="0" smtClean="0">
                <a:solidFill>
                  <a:srgbClr val="FF0000"/>
                </a:solidFill>
              </a:rPr>
              <a:t>(x)</a:t>
            </a:r>
            <a:r>
              <a:rPr lang="en-US" dirty="0" err="1" smtClean="0">
                <a:solidFill>
                  <a:srgbClr val="FF0000"/>
                </a:solidFill>
              </a:rPr>
              <a:t>dx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(iii) In general, if f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, f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,………, f</a:t>
            </a:r>
            <a:r>
              <a:rPr lang="en-US" baseline="-25000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 are functions and k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, k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,…, </a:t>
            </a:r>
            <a:r>
              <a:rPr lang="en-US" dirty="0" err="1" smtClean="0">
                <a:solidFill>
                  <a:srgbClr val="002060"/>
                </a:solidFill>
              </a:rPr>
              <a:t>k</a:t>
            </a:r>
            <a:r>
              <a:rPr lang="en-US" baseline="-25000" dirty="0" err="1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 are real numbers, then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∫[k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f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(x) + k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 f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(x)+…+ </a:t>
            </a:r>
            <a:r>
              <a:rPr lang="en-US" dirty="0" err="1" smtClean="0">
                <a:solidFill>
                  <a:srgbClr val="002060"/>
                </a:solidFill>
              </a:rPr>
              <a:t>k</a:t>
            </a:r>
            <a:r>
              <a:rPr lang="en-US" baseline="-25000" dirty="0" err="1" smtClean="0">
                <a:solidFill>
                  <a:srgbClr val="002060"/>
                </a:solidFill>
              </a:rPr>
              <a:t>n</a:t>
            </a:r>
            <a:r>
              <a:rPr lang="en-US" dirty="0" err="1" smtClean="0">
                <a:solidFill>
                  <a:srgbClr val="002060"/>
                </a:solidFill>
              </a:rPr>
              <a:t>f</a:t>
            </a:r>
            <a:r>
              <a:rPr lang="en-US" baseline="-25000" dirty="0" err="1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(x)] </a:t>
            </a:r>
            <a:r>
              <a:rPr lang="en-US" dirty="0" err="1" smtClean="0">
                <a:solidFill>
                  <a:srgbClr val="002060"/>
                </a:solidFill>
              </a:rPr>
              <a:t>dx</a:t>
            </a:r>
            <a:r>
              <a:rPr lang="en-US" dirty="0" smtClean="0">
                <a:solidFill>
                  <a:srgbClr val="002060"/>
                </a:solidFill>
              </a:rPr>
              <a:t> = k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 ∫f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(x) </a:t>
            </a:r>
            <a:r>
              <a:rPr lang="en-US" dirty="0" err="1" smtClean="0">
                <a:solidFill>
                  <a:srgbClr val="002060"/>
                </a:solidFill>
              </a:rPr>
              <a:t>dx</a:t>
            </a:r>
            <a:r>
              <a:rPr lang="en-US" dirty="0" smtClean="0">
                <a:solidFill>
                  <a:srgbClr val="002060"/>
                </a:solidFill>
              </a:rPr>
              <a:t> + k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 ∫ f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(x) </a:t>
            </a:r>
            <a:r>
              <a:rPr lang="en-US" dirty="0" err="1" smtClean="0">
                <a:solidFill>
                  <a:srgbClr val="002060"/>
                </a:solidFill>
              </a:rPr>
              <a:t>dx</a:t>
            </a:r>
            <a:r>
              <a:rPr lang="en-US" dirty="0" smtClean="0">
                <a:solidFill>
                  <a:srgbClr val="002060"/>
                </a:solidFill>
              </a:rPr>
              <a:t>+…+ </a:t>
            </a:r>
            <a:r>
              <a:rPr lang="en-US" dirty="0" err="1" smtClean="0">
                <a:solidFill>
                  <a:srgbClr val="002060"/>
                </a:solidFill>
              </a:rPr>
              <a:t>k</a:t>
            </a:r>
            <a:r>
              <a:rPr lang="en-US" baseline="-25000" dirty="0" err="1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 ∫f</a:t>
            </a:r>
            <a:r>
              <a:rPr lang="en-US" baseline="-25000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(x) </a:t>
            </a:r>
            <a:r>
              <a:rPr lang="en-US" dirty="0" err="1" smtClean="0">
                <a:solidFill>
                  <a:srgbClr val="002060"/>
                </a:solidFill>
              </a:rPr>
              <a:t>dx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Basic Formulae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NTF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143000"/>
            <a:ext cx="7696199" cy="46481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Basic Formulae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OR2I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7619999" cy="41148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350" y="2043113"/>
            <a:ext cx="58293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T3F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990600"/>
            <a:ext cx="7467599" cy="41909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Methods of Integration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Integration by Substitutions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Substitution method is used, when a suitable substitution of variable leads to simplification of integral.</a:t>
            </a:r>
            <a:br>
              <a:rPr lang="en-US" dirty="0" smtClean="0"/>
            </a:br>
            <a:r>
              <a:rPr lang="en-US" dirty="0" smtClean="0"/>
              <a:t>If I = ∫f(x)</a:t>
            </a:r>
            <a:r>
              <a:rPr lang="en-US" dirty="0" err="1" smtClean="0"/>
              <a:t>dx</a:t>
            </a:r>
            <a:r>
              <a:rPr lang="en-US" dirty="0" smtClean="0"/>
              <a:t>, then by putting x = g(z), we get</a:t>
            </a:r>
            <a:br>
              <a:rPr lang="en-US" dirty="0" smtClean="0"/>
            </a:br>
            <a:r>
              <a:rPr lang="en-US" dirty="0" smtClean="0"/>
              <a:t>I = ∫ f[g(z)] g'(z) </a:t>
            </a:r>
            <a:r>
              <a:rPr lang="en-US" dirty="0" err="1" smtClean="0"/>
              <a:t>dz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Note: Try to substitute the variable whose derivative is present in the original integral and final integral must be written in terms of the original variable of integration.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Methods of Integration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Integration by Parts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a given functions f(x) and q(x), we have</a:t>
            </a:r>
            <a:br>
              <a:rPr lang="en-US" dirty="0" smtClean="0"/>
            </a:br>
            <a:r>
              <a:rPr lang="en-US" dirty="0" smtClean="0"/>
              <a:t>∫[f(x) q(x)] </a:t>
            </a:r>
            <a:r>
              <a:rPr lang="en-US" dirty="0" err="1" smtClean="0"/>
              <a:t>dx</a:t>
            </a:r>
            <a:r>
              <a:rPr lang="en-US" dirty="0" smtClean="0"/>
              <a:t> = f(x)∫g(x)</a:t>
            </a:r>
            <a:r>
              <a:rPr lang="en-US" dirty="0" err="1" smtClean="0"/>
              <a:t>dx</a:t>
            </a:r>
            <a:r>
              <a:rPr lang="en-US" dirty="0" smtClean="0"/>
              <a:t> – ∫{f'(x) ∫g(x)</a:t>
            </a:r>
            <a:r>
              <a:rPr lang="en-US" dirty="0" err="1" smtClean="0"/>
              <a:t>dx</a:t>
            </a:r>
            <a:r>
              <a:rPr lang="en-US" dirty="0" smtClean="0"/>
              <a:t>} </a:t>
            </a:r>
            <a:r>
              <a:rPr lang="en-US" dirty="0" err="1" smtClean="0"/>
              <a:t>dx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Here, we can choose the first function according to its position in ILATE, where</a:t>
            </a:r>
            <a:br>
              <a:rPr lang="en-US" dirty="0" smtClean="0"/>
            </a:br>
            <a:r>
              <a:rPr lang="en-US" dirty="0" smtClean="0"/>
              <a:t>I = Inverse trigonometric function</a:t>
            </a:r>
            <a:br>
              <a:rPr lang="en-US" dirty="0" smtClean="0"/>
            </a:br>
            <a:r>
              <a:rPr lang="en-US" dirty="0" smtClean="0"/>
              <a:t>L = Logarithmic function</a:t>
            </a:r>
            <a:br>
              <a:rPr lang="en-US" dirty="0" smtClean="0"/>
            </a:br>
            <a:r>
              <a:rPr lang="en-US" dirty="0" smtClean="0"/>
              <a:t>A = Algebraic function</a:t>
            </a:r>
            <a:br>
              <a:rPr lang="en-US" dirty="0" smtClean="0"/>
            </a:br>
            <a:r>
              <a:rPr lang="en-US" dirty="0" smtClean="0"/>
              <a:t>T = Trigonometric function</a:t>
            </a:r>
            <a:br>
              <a:rPr lang="en-US" dirty="0" smtClean="0"/>
            </a:br>
            <a:r>
              <a:rPr lang="en-US" dirty="0" smtClean="0"/>
              <a:t>E = Exponential function</a:t>
            </a:r>
            <a:br>
              <a:rPr lang="en-US" dirty="0" smtClean="0"/>
            </a:br>
            <a:r>
              <a:rPr lang="en-US" dirty="0" smtClean="0"/>
              <a:t>[The function which comes first in ILATE should taken as first junction and other as second function]</a:t>
            </a:r>
          </a:p>
          <a:p>
            <a:r>
              <a:rPr lang="en-US" dirty="0" smtClean="0"/>
              <a:t>Note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Keep in mind, ILATE is not a rule as all questions of integration by parts cannot be done by above method.</a:t>
            </a:r>
            <a:br>
              <a:rPr lang="en-US" dirty="0" smtClean="0"/>
            </a:br>
            <a:r>
              <a:rPr lang="en-US" dirty="0" smtClean="0"/>
              <a:t>(ii) It is worth mentioning that integration by parts is not applicable to product of functions in all cases. For instance, the method does not work for ∫√x </a:t>
            </a:r>
            <a:r>
              <a:rPr lang="en-US" dirty="0" err="1" smtClean="0"/>
              <a:t>sinx</a:t>
            </a:r>
            <a:r>
              <a:rPr lang="en-US" dirty="0" smtClean="0"/>
              <a:t> </a:t>
            </a:r>
            <a:r>
              <a:rPr lang="en-US" dirty="0" err="1" smtClean="0"/>
              <a:t>dx</a:t>
            </a:r>
            <a:r>
              <a:rPr lang="en-US" dirty="0" smtClean="0"/>
              <a:t>. The reason is that there does not exist any function whose derivative is √x </a:t>
            </a:r>
            <a:r>
              <a:rPr lang="en-US" dirty="0" err="1" smtClean="0"/>
              <a:t>sinx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(iii) Observe that while finding the integral of the second function, we did not add any constant of integration.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213</Words>
  <Application>Microsoft Office PowerPoint</Application>
  <PresentationFormat>On-screen Show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INTEGRALS</vt:lpstr>
      <vt:lpstr>What Integral is ?</vt:lpstr>
      <vt:lpstr>Geometrical Interpretation </vt:lpstr>
      <vt:lpstr>Properties of Indefinite Integral</vt:lpstr>
      <vt:lpstr>Basic Formulae</vt:lpstr>
      <vt:lpstr>Basic Formulae</vt:lpstr>
      <vt:lpstr>Slide 7</vt:lpstr>
      <vt:lpstr>Methods of Integration </vt:lpstr>
      <vt:lpstr>Methods of Integration </vt:lpstr>
      <vt:lpstr>Methods of Integration </vt:lpstr>
      <vt:lpstr>Partial Fractions Methods</vt:lpstr>
      <vt:lpstr>Exercise-1</vt:lpstr>
      <vt:lpstr>Exercise</vt:lpstr>
      <vt:lpstr>Exercise</vt:lpstr>
      <vt:lpstr>Integration By  Parts</vt:lpstr>
      <vt:lpstr>Integration By  Parts</vt:lpstr>
      <vt:lpstr>For u…</vt:lpstr>
      <vt:lpstr>Examples</vt:lpstr>
      <vt:lpstr>Definite Integrals</vt:lpstr>
      <vt:lpstr>Definite Integrals</vt:lpstr>
      <vt:lpstr>Definite Integrals</vt:lpstr>
      <vt:lpstr>Definite Integrals</vt:lpstr>
      <vt:lpstr>Properties of Definite Integrals</vt:lpstr>
      <vt:lpstr>Properties of Definite Integrals</vt:lpstr>
      <vt:lpstr>Area of Curves</vt:lpstr>
      <vt:lpstr>Area Between Curves</vt:lpstr>
      <vt:lpstr>Area Between Curves</vt:lpstr>
      <vt:lpstr>Area Between Curves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 P Singh</dc:creator>
  <cp:lastModifiedBy>D P Singh</cp:lastModifiedBy>
  <cp:revision>28</cp:revision>
  <dcterms:created xsi:type="dcterms:W3CDTF">2006-08-16T00:00:00Z</dcterms:created>
  <dcterms:modified xsi:type="dcterms:W3CDTF">2020-08-11T11:10:14Z</dcterms:modified>
</cp:coreProperties>
</file>